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</p:sldIdLst>
  <p:sldSz cx="1188085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63" d="100"/>
          <a:sy n="63" d="100"/>
        </p:scale>
        <p:origin x="-1032" y="-96"/>
      </p:cViewPr>
      <p:guideLst>
        <p:guide orient="horz" pos="2160"/>
        <p:guide pos="374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9AEAF1-E591-4C8A-866B-6A8290E11F31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8788" y="685800"/>
            <a:ext cx="59404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9579C1-A99C-4D3C-9518-8AB105C46F6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9579C1-A99C-4D3C-9518-8AB105C46F6F}" type="slidenum">
              <a:rPr lang="en-US" smtClean="0"/>
              <a:t>22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1064" y="2130430"/>
            <a:ext cx="10098723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82128" y="3886200"/>
            <a:ext cx="8316595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6203-3133-4AE2-A457-04ADEDAB07F5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1991D-C26C-49F1-A0F0-605D323CD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6203-3133-4AE2-A457-04ADEDAB07F5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1991D-C26C-49F1-A0F0-605D323CD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532266" y="274643"/>
            <a:ext cx="3576631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96182" y="274643"/>
            <a:ext cx="10538067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6203-3133-4AE2-A457-04ADEDAB07F5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1991D-C26C-49F1-A0F0-605D323CD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6203-3133-4AE2-A457-04ADEDAB07F5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1991D-C26C-49F1-A0F0-605D323CD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8506" y="4406905"/>
            <a:ext cx="10098723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8506" y="2906713"/>
            <a:ext cx="10098723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6203-3133-4AE2-A457-04ADEDAB07F5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1991D-C26C-49F1-A0F0-605D323CD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6182" y="1600205"/>
            <a:ext cx="7056318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50517" y="1600205"/>
            <a:ext cx="705838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6203-3133-4AE2-A457-04ADEDAB07F5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1991D-C26C-49F1-A0F0-605D323CD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043" y="274638"/>
            <a:ext cx="10692765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042" y="1535113"/>
            <a:ext cx="5249439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042" y="2174875"/>
            <a:ext cx="5249439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35309" y="1535113"/>
            <a:ext cx="5251501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35309" y="2174875"/>
            <a:ext cx="5251501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6203-3133-4AE2-A457-04ADEDAB07F5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1991D-C26C-49F1-A0F0-605D323CD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6203-3133-4AE2-A457-04ADEDAB07F5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1991D-C26C-49F1-A0F0-605D323CD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6203-3133-4AE2-A457-04ADEDAB07F5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1991D-C26C-49F1-A0F0-605D323CD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046" y="273050"/>
            <a:ext cx="390871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5082" y="273055"/>
            <a:ext cx="6641725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046" y="1435103"/>
            <a:ext cx="390871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6203-3133-4AE2-A457-04ADEDAB07F5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1991D-C26C-49F1-A0F0-605D323CD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28730" y="4800600"/>
            <a:ext cx="712851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28730" y="612775"/>
            <a:ext cx="712851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28730" y="5367338"/>
            <a:ext cx="712851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6203-3133-4AE2-A457-04ADEDAB07F5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1991D-C26C-49F1-A0F0-605D323CD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94043" y="274638"/>
            <a:ext cx="10692765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043" y="1600205"/>
            <a:ext cx="10692765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4044" y="6356355"/>
            <a:ext cx="27721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16203-3133-4AE2-A457-04ADEDAB07F5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9291" y="6356355"/>
            <a:ext cx="37622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14609" y="6356355"/>
            <a:ext cx="27721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1991D-C26C-49F1-A0F0-605D323CD2A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towardsdatascience.com/introduction-to-linear-regression-and-polynomial-regression-f8adc96f31cb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Introduction to Logistic Regression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By:Vandana</a:t>
            </a:r>
            <a:r>
              <a:rPr lang="en-US" dirty="0" smtClean="0"/>
              <a:t> Kate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 descr="https://miro.medium.com/max/567/1*gAsyT-YdsQZUMF81NTZQdQ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357166"/>
            <a:ext cx="5105047" cy="4267200"/>
          </a:xfrm>
          <a:prstGeom prst="rect">
            <a:avLst/>
          </a:prstGeom>
          <a:noFill/>
        </p:spPr>
      </p:pic>
      <p:pic>
        <p:nvPicPr>
          <p:cNvPr id="26628" name="Picture 4" descr="https://miro.medium.com/max/556/1*2QLAi8r4BWFZ4AC6aQLzbA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90688" y="714356"/>
            <a:ext cx="5658059" cy="3929090"/>
          </a:xfrm>
          <a:prstGeom prst="rect">
            <a:avLst/>
          </a:prstGeom>
          <a:noFill/>
        </p:spPr>
      </p:pic>
      <p:pic>
        <p:nvPicPr>
          <p:cNvPr id="12290" name="Picture 2" descr="How to choose cross-entropy loss function in Keras? - Knowledge Transfer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681681" y="5083461"/>
            <a:ext cx="7474247" cy="152530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6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6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 ENTROPY ERROR</a:t>
            </a:r>
            <a:endParaRPr lang="en-US" dirty="0"/>
          </a:p>
        </p:txBody>
      </p:sp>
      <p:pic>
        <p:nvPicPr>
          <p:cNvPr id="37890" name="Picture 2" descr="How to choose cross-entropy loss function in Keras? - Knowledge Transfer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4957" y="1428738"/>
            <a:ext cx="11360071" cy="228600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SVM Classifier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188085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1188085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188085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012766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180179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1833378" cy="6643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188085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s://miro.medium.com/max/800/1*PQ8tdohapfm-YHlrRIRuOA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1880850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188085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1980726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-71462"/>
            <a:ext cx="11875054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Noisy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190674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/>
            <a:r>
              <a:rPr lang="en-US" dirty="0"/>
              <a:t>Logistic regression is a classification algorithm used to assign observations to a discrete set of classes. </a:t>
            </a:r>
            <a:endParaRPr lang="en-US" dirty="0" smtClean="0"/>
          </a:p>
          <a:p>
            <a:pPr algn="just"/>
            <a:r>
              <a:rPr lang="en-US" dirty="0" smtClean="0"/>
              <a:t>Some </a:t>
            </a:r>
            <a:r>
              <a:rPr lang="en-US" dirty="0"/>
              <a:t>of the examples of classification problems </a:t>
            </a:r>
            <a:r>
              <a:rPr lang="en-US" dirty="0" smtClean="0"/>
              <a:t>are-</a:t>
            </a:r>
          </a:p>
          <a:p>
            <a:pPr lvl="1" algn="just">
              <a:buNone/>
            </a:pPr>
            <a:r>
              <a:rPr lang="en-US" dirty="0" smtClean="0"/>
              <a:t> </a:t>
            </a:r>
            <a:r>
              <a:rPr lang="en-US" dirty="0"/>
              <a:t>Email spam or not spam</a:t>
            </a:r>
            <a:r>
              <a:rPr lang="en-US" dirty="0" smtClean="0"/>
              <a:t>,</a:t>
            </a:r>
          </a:p>
          <a:p>
            <a:pPr lvl="1" algn="just">
              <a:buNone/>
            </a:pPr>
            <a:r>
              <a:rPr lang="en-US" dirty="0" smtClean="0"/>
              <a:t> </a:t>
            </a:r>
            <a:r>
              <a:rPr lang="en-US" dirty="0"/>
              <a:t>Online transactions Fraud or not Fraud, </a:t>
            </a:r>
            <a:endParaRPr lang="en-US" dirty="0" smtClean="0"/>
          </a:p>
          <a:p>
            <a:pPr lvl="1" algn="just">
              <a:buNone/>
            </a:pPr>
            <a:r>
              <a:rPr lang="en-US" dirty="0" smtClean="0"/>
              <a:t>Tumor </a:t>
            </a:r>
            <a:r>
              <a:rPr lang="en-US" dirty="0"/>
              <a:t>Malignant or Benign</a:t>
            </a:r>
            <a:r>
              <a:rPr lang="en-US" dirty="0" smtClean="0"/>
              <a:t>.</a:t>
            </a:r>
          </a:p>
          <a:p>
            <a:pPr algn="just"/>
            <a:r>
              <a:rPr lang="en-US" dirty="0"/>
              <a:t>It is a predictive analysis algorithm and based on the concept of probability</a:t>
            </a:r>
          </a:p>
          <a:p>
            <a:pPr algn="just"/>
            <a:r>
              <a:rPr lang="en-US" dirty="0" smtClean="0"/>
              <a:t> </a:t>
            </a:r>
            <a:r>
              <a:rPr lang="en-US" dirty="0"/>
              <a:t>Logistic regression transforms its output using the logistic sigmoid function to return a probability value.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What are the types of logistic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Binary (</a:t>
            </a:r>
            <a:r>
              <a:rPr lang="en-US" dirty="0" err="1"/>
              <a:t>eg</a:t>
            </a:r>
            <a:r>
              <a:rPr lang="en-US" dirty="0"/>
              <a:t>. Tumor Malignant or Benign)</a:t>
            </a:r>
          </a:p>
          <a:p>
            <a:r>
              <a:rPr lang="en-US" dirty="0"/>
              <a:t>Multi-linear functions </a:t>
            </a:r>
            <a:r>
              <a:rPr lang="en-US" dirty="0" smtClean="0"/>
              <a:t>Class </a:t>
            </a:r>
            <a:r>
              <a:rPr lang="en-US" dirty="0"/>
              <a:t>(</a:t>
            </a:r>
            <a:r>
              <a:rPr lang="en-US" dirty="0" err="1"/>
              <a:t>eg</a:t>
            </a:r>
            <a:r>
              <a:rPr lang="en-US" dirty="0"/>
              <a:t>. Cats, dogs or Sheep's)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https://miro.medium.com/max/2320/1*dm6ZaX5fuSmuVvM4Ds-vcg.jpe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14290"/>
            <a:ext cx="11880850" cy="664371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20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 restrict value between 0 and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Logistic Regression uses activation function called as the ‘</a:t>
            </a:r>
            <a:r>
              <a:rPr lang="en-US" b="1" dirty="0" smtClean="0"/>
              <a:t>Sigmoid function</a:t>
            </a:r>
            <a:r>
              <a:rPr lang="en-US" dirty="0" smtClean="0"/>
              <a:t>’ or also known as the ‘logistic function’ instead of a linear function.</a:t>
            </a:r>
          </a:p>
          <a:p>
            <a:r>
              <a:rPr lang="en-US" dirty="0" smtClean="0"/>
              <a:t>The hypothesis of logistic regression tends it to limit the cost function between 0 and 1. </a:t>
            </a:r>
            <a:endParaRPr lang="en-US" dirty="0"/>
          </a:p>
        </p:txBody>
      </p:sp>
      <p:sp>
        <p:nvSpPr>
          <p:cNvPr id="18434" name="AutoShape 2" descr="Questionable"/>
          <p:cNvSpPr>
            <a:spLocks noChangeAspect="1" noChangeArrowheads="1"/>
          </p:cNvSpPr>
          <p:nvPr/>
        </p:nvSpPr>
        <p:spPr bwMode="auto">
          <a:xfrm>
            <a:off x="202140" y="-144463"/>
            <a:ext cx="396028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8437" name="Picture 5" descr="https://miro.medium.com/max/223/1*GnceHPIeThNShGSmYzE4eA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84553" y="5357826"/>
            <a:ext cx="2759822" cy="457200"/>
          </a:xfrm>
          <a:prstGeom prst="rect">
            <a:avLst/>
          </a:prstGeom>
          <a:noFill/>
        </p:spPr>
      </p:pic>
      <p:sp>
        <p:nvSpPr>
          <p:cNvPr id="8" name="Rectangle 7"/>
          <p:cNvSpPr/>
          <p:nvPr/>
        </p:nvSpPr>
        <p:spPr>
          <a:xfrm>
            <a:off x="1485075" y="6000768"/>
            <a:ext cx="45833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Arial" pitchFamily="34" charset="0"/>
                <a:cs typeface="Arial" pitchFamily="34" charset="0"/>
              </a:rPr>
              <a:t>Logistic regression hypothesis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expectation 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8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is the Sigmoid Function?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 smtClean="0"/>
              <a:t>In </a:t>
            </a:r>
            <a:r>
              <a:rPr lang="en-US" dirty="0"/>
              <a:t>order to map predicted values to probabilities, we use the Sigmoid function. The function maps any real value into another value between 0 and 1. </a:t>
            </a:r>
            <a:endParaRPr lang="en-US" dirty="0" smtClean="0"/>
          </a:p>
          <a:p>
            <a:pPr algn="just"/>
            <a:r>
              <a:rPr lang="en-US" dirty="0" smtClean="0"/>
              <a:t>In </a:t>
            </a:r>
            <a:r>
              <a:rPr lang="en-US" dirty="0"/>
              <a:t>machine learning, we use sigmoid to map predictions to probabilities.</a:t>
            </a:r>
          </a:p>
          <a:p>
            <a:endParaRPr lang="en-US" dirty="0"/>
          </a:p>
        </p:txBody>
      </p:sp>
      <p:pic>
        <p:nvPicPr>
          <p:cNvPr id="19458" name="Picture 2" descr="https://miro.medium.com/max/640/1*OUOB_YF41M-O4GgZH_F2rw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960283" y="1785926"/>
            <a:ext cx="7920567" cy="4572000"/>
          </a:xfrm>
          <a:prstGeom prst="rect">
            <a:avLst/>
          </a:prstGeom>
          <a:noFill/>
        </p:spPr>
      </p:pic>
      <p:pic>
        <p:nvPicPr>
          <p:cNvPr id="19460" name="Picture 4" descr="https://miro.medium.com/max/271/1*Gp5E23P5d2PY5D5kOo8ePw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240" y="4786322"/>
            <a:ext cx="3353865" cy="115252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9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9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Cost Function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 smtClean="0"/>
              <a:t>We </a:t>
            </a:r>
            <a:r>
              <a:rPr lang="en-US" dirty="0"/>
              <a:t>learnt about the cost function </a:t>
            </a:r>
            <a:r>
              <a:rPr lang="en-US" i="1" dirty="0"/>
              <a:t>J</a:t>
            </a:r>
            <a:r>
              <a:rPr lang="en-US" dirty="0"/>
              <a:t>(</a:t>
            </a:r>
            <a:r>
              <a:rPr lang="en-US" i="1" dirty="0"/>
              <a:t>θ</a:t>
            </a:r>
            <a:r>
              <a:rPr lang="en-US" dirty="0"/>
              <a:t>) in the </a:t>
            </a:r>
            <a:r>
              <a:rPr lang="en-US" i="1" u="sng" dirty="0">
                <a:hlinkClick r:id="rId2"/>
              </a:rPr>
              <a:t>Linear regression</a:t>
            </a:r>
            <a:r>
              <a:rPr lang="en-US" dirty="0"/>
              <a:t>, the cost function represents optimization objective i.e. we create a cost function and minimize it so that we can develop an accurate model with minimum error.</a:t>
            </a:r>
          </a:p>
          <a:p>
            <a:pPr>
              <a:buNone/>
            </a:pP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23554" name="Picture 2" descr="https://miro.medium.com/max/274/1*N6THdTd451D4C2RAhhqRCQ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619930" y="4500570"/>
            <a:ext cx="5476368" cy="938216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3619930" y="5643578"/>
            <a:ext cx="37347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The Cost function of Linear regression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if we use MSE as Cost Function in Logistic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If we try to use the cost function of the linear regression in ‘Logistic Regression’ then it would be of no use as it would end up being a </a:t>
            </a:r>
            <a:r>
              <a:rPr lang="en-US" b="1" dirty="0"/>
              <a:t>non-convex</a:t>
            </a:r>
            <a:r>
              <a:rPr lang="en-US" dirty="0"/>
              <a:t> function with many local minimums, in which it would be very </a:t>
            </a:r>
            <a:r>
              <a:rPr lang="en-US" b="1" dirty="0"/>
              <a:t>difficult</a:t>
            </a:r>
            <a:r>
              <a:rPr lang="en-US" dirty="0"/>
              <a:t> to </a:t>
            </a:r>
            <a:r>
              <a:rPr lang="en-US" b="1" dirty="0"/>
              <a:t>minimize the cost value</a:t>
            </a:r>
            <a:r>
              <a:rPr lang="en-US" dirty="0"/>
              <a:t> and find the global minimum</a:t>
            </a:r>
            <a:r>
              <a:rPr lang="en-US" dirty="0" smtClean="0"/>
              <a:t>.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24578" name="Picture 2" descr="https://miro.medium.com/max/1048/1*dPXwswig8RTCAjstnUZNGQ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42517" y="1428736"/>
            <a:ext cx="10581456" cy="482917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4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</TotalTime>
  <Words>279</Words>
  <Application>Microsoft Office PowerPoint</Application>
  <PresentationFormat>Custom</PresentationFormat>
  <Paragraphs>31</Paragraphs>
  <Slides>24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Introduction to Logistic Regression </vt:lpstr>
      <vt:lpstr>Slide 2</vt:lpstr>
      <vt:lpstr>Logistic regression</vt:lpstr>
      <vt:lpstr>What are the types of logistic regression</vt:lpstr>
      <vt:lpstr>Slide 5</vt:lpstr>
      <vt:lpstr>How to restrict value between 0 and 1</vt:lpstr>
      <vt:lpstr>What is the Sigmoid Function? </vt:lpstr>
      <vt:lpstr>Cost Function </vt:lpstr>
      <vt:lpstr>What if we use MSE as Cost Function in Logistic Regression</vt:lpstr>
      <vt:lpstr>Slide 10</vt:lpstr>
      <vt:lpstr>CROSS ENTROPY ERROR</vt:lpstr>
      <vt:lpstr>SVM Classifier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Noisy Data</vt:lpstr>
      <vt:lpstr>Slide 24</vt:lpstr>
    </vt:vector>
  </TitlesOfParts>
  <Company>Grizli777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Admin</cp:lastModifiedBy>
  <cp:revision>4</cp:revision>
  <dcterms:created xsi:type="dcterms:W3CDTF">2022-06-22T22:00:54Z</dcterms:created>
  <dcterms:modified xsi:type="dcterms:W3CDTF">2022-06-23T02:55:18Z</dcterms:modified>
</cp:coreProperties>
</file>

<file path=docProps/thumbnail.jpeg>
</file>